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0"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7" d="100"/>
          <a:sy n="67" d="100"/>
        </p:scale>
        <p:origin x="60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nl-NL"/>
              <a:t>Klik om stijl te bewerken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10/26/2020</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‹nr.›</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ncho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nl-NL"/>
              <a:t>Klik om stijl te bewerken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48A87A34-81AB-432B-8DAE-1953F412C126}" type="datetimeFigureOut">
              <a:rPr lang="en-US" dirty="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nl-NL"/>
              <a:t>Klik om stijl te bewerken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nl-NL"/>
              <a:t>Klik om stijl te bewerken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1447191" y="2824269"/>
            <a:ext cx="4645152" cy="264445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412362" y="2821491"/>
            <a:ext cx="4645152" cy="263737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‹nr.›</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10/26/2020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nl-NL"/>
              <a:t>Klik om stijl te bewerken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48A87A34-81AB-432B-8DAE-1953F412C126}" type="datetimeFigureOut">
              <a:rPr lang="en-US" dirty="0"/>
              <a:t>10/26/2020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10/26/2020</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nl-NL"/>
              <a:t>Klik om stijl te bewerken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nl-NL"/>
              <a:t>Klik om stijl te bewerken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10/26/2020</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‹nr.›</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BB39B9-3778-4FDF-A36E-60EEF5DF3377}"/>
              </a:ext>
            </a:extLst>
          </p:cNvPr>
          <p:cNvSpPr>
            <a:spLocks noGrp="1"/>
          </p:cNvSpPr>
          <p:nvPr>
            <p:ph type="ctrTitle"/>
          </p:nvPr>
        </p:nvSpPr>
        <p:spPr/>
        <p:txBody>
          <a:bodyPr/>
          <a:lstStyle/>
          <a:p>
            <a:br>
              <a:rPr lang="nl-NL" sz="1800" b="1" dirty="0">
                <a:effectLst/>
                <a:latin typeface="Times New Roman" panose="02020603050405020304" pitchFamily="18" charset="0"/>
                <a:ea typeface="Times New Roman" panose="02020603050405020304" pitchFamily="18" charset="0"/>
              </a:rPr>
            </a:br>
            <a:endParaRPr lang="nl-NL" dirty="0"/>
          </a:p>
        </p:txBody>
      </p:sp>
      <p:sp>
        <p:nvSpPr>
          <p:cNvPr id="3" name="Ondertitel 2">
            <a:extLst>
              <a:ext uri="{FF2B5EF4-FFF2-40B4-BE49-F238E27FC236}">
                <a16:creationId xmlns:a16="http://schemas.microsoft.com/office/drawing/2014/main" id="{90F1B342-1AC3-4A00-8787-80F2A3577E60}"/>
              </a:ext>
            </a:extLst>
          </p:cNvPr>
          <p:cNvSpPr>
            <a:spLocks noGrp="1"/>
          </p:cNvSpPr>
          <p:nvPr>
            <p:ph type="subTitle" idx="1"/>
          </p:nvPr>
        </p:nvSpPr>
        <p:spPr/>
        <p:txBody>
          <a:bodyPr/>
          <a:lstStyle/>
          <a:p>
            <a:r>
              <a:rPr lang="nl-NL" b="1" dirty="0">
                <a:solidFill>
                  <a:srgbClr val="333333"/>
                </a:solidFill>
                <a:latin typeface="Arial" panose="020B0604020202020204" pitchFamily="34" charset="0"/>
                <a:ea typeface="Times New Roman" panose="02020603050405020304" pitchFamily="18" charset="0"/>
              </a:rPr>
              <a:t>Meer geld naar koningshuis, is dat uit te leggen in economisch zware tijden?</a:t>
            </a:r>
            <a:endParaRPr lang="nl-NL" dirty="0"/>
          </a:p>
        </p:txBody>
      </p:sp>
      <p:pic>
        <p:nvPicPr>
          <p:cNvPr id="4" name="Afbeelding 3">
            <a:extLst>
              <a:ext uri="{FF2B5EF4-FFF2-40B4-BE49-F238E27FC236}">
                <a16:creationId xmlns:a16="http://schemas.microsoft.com/office/drawing/2014/main" id="{4FF78D46-E5ED-4BC6-9A6F-6814872E7FED}"/>
              </a:ext>
            </a:extLst>
          </p:cNvPr>
          <p:cNvPicPr>
            <a:picLocks noChangeAspect="1"/>
          </p:cNvPicPr>
          <p:nvPr/>
        </p:nvPicPr>
        <p:blipFill>
          <a:blip r:embed="rId2"/>
          <a:stretch>
            <a:fillRect/>
          </a:stretch>
        </p:blipFill>
        <p:spPr>
          <a:xfrm>
            <a:off x="3555419" y="393009"/>
            <a:ext cx="5249111" cy="2950720"/>
          </a:xfrm>
          <a:prstGeom prst="rect">
            <a:avLst/>
          </a:prstGeom>
        </p:spPr>
      </p:pic>
    </p:spTree>
    <p:extLst>
      <p:ext uri="{BB962C8B-B14F-4D97-AF65-F5344CB8AC3E}">
        <p14:creationId xmlns:p14="http://schemas.microsoft.com/office/powerpoint/2010/main" val="669885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FDF02-4260-476B-8877-F874C5A9F3D8}"/>
              </a:ext>
            </a:extLst>
          </p:cNvPr>
          <p:cNvSpPr>
            <a:spLocks noGrp="1"/>
          </p:cNvSpPr>
          <p:nvPr>
            <p:ph type="title"/>
          </p:nvPr>
        </p:nvSpPr>
        <p:spPr>
          <a:xfrm>
            <a:off x="1451579" y="487278"/>
            <a:ext cx="9603275" cy="1049235"/>
          </a:xfrm>
        </p:spPr>
        <p:txBody>
          <a:bodyPr/>
          <a:lstStyle/>
          <a:p>
            <a:r>
              <a:rPr lang="nl-NL" dirty="0"/>
              <a:t>Werkvorm: Inspringdiscussie</a:t>
            </a:r>
          </a:p>
        </p:txBody>
      </p:sp>
      <p:sp>
        <p:nvSpPr>
          <p:cNvPr id="3" name="Tijdelijke aanduiding voor inhoud 2">
            <a:extLst>
              <a:ext uri="{FF2B5EF4-FFF2-40B4-BE49-F238E27FC236}">
                <a16:creationId xmlns:a16="http://schemas.microsoft.com/office/drawing/2014/main" id="{9164630E-C32C-4B8B-A000-B76607F92305}"/>
              </a:ext>
            </a:extLst>
          </p:cNvPr>
          <p:cNvSpPr>
            <a:spLocks noGrp="1"/>
          </p:cNvSpPr>
          <p:nvPr>
            <p:ph idx="1"/>
          </p:nvPr>
        </p:nvSpPr>
        <p:spPr>
          <a:xfrm>
            <a:off x="107971" y="1887768"/>
            <a:ext cx="9603275" cy="2545863"/>
          </a:xfrm>
        </p:spPr>
        <p:txBody>
          <a:bodyPr>
            <a:normAutofit fontScale="92500" lnSpcReduction="10000"/>
          </a:bodyPr>
          <a:lstStyle/>
          <a:p>
            <a:r>
              <a:rPr lang="nl-NL" sz="1800" dirty="0">
                <a:effectLst/>
                <a:latin typeface="Calibri" panose="020F0502020204030204" pitchFamily="34" charset="0"/>
                <a:ea typeface="Calibri" panose="020F0502020204030204" pitchFamily="34" charset="0"/>
                <a:cs typeface="Times New Roman" panose="02020603050405020304" pitchFamily="18" charset="0"/>
              </a:rPr>
              <a:t>De groep zit in een carré en vooraan staan vijf stoelen in een halve cirkel. </a:t>
            </a:r>
          </a:p>
          <a:p>
            <a:r>
              <a:rPr lang="nl-NL" sz="1800" dirty="0">
                <a:effectLst/>
                <a:latin typeface="Calibri" panose="020F0502020204030204" pitchFamily="34" charset="0"/>
                <a:ea typeface="Calibri" panose="020F0502020204030204" pitchFamily="34" charset="0"/>
                <a:cs typeface="Times New Roman" panose="02020603050405020304" pitchFamily="18" charset="0"/>
              </a:rPr>
              <a:t>Vier deelnemers zitten elk op een stoel, de eerste stoel blijft vrij. Als een leerling wil inspringen gaat het op de eerste stoel zitten, de leerling op de laatste stoel mag eventueel de zin nog afmaken en gaat dan in de kring zitten. </a:t>
            </a:r>
          </a:p>
          <a:p>
            <a:r>
              <a:rPr lang="nl-NL" sz="1800" dirty="0">
                <a:effectLst/>
                <a:latin typeface="Calibri" panose="020F0502020204030204" pitchFamily="34" charset="0"/>
                <a:ea typeface="Calibri" panose="020F0502020204030204" pitchFamily="34" charset="0"/>
                <a:cs typeface="Times New Roman" panose="02020603050405020304" pitchFamily="18" charset="0"/>
              </a:rPr>
              <a:t>Alle deelnemers hoppen een stoel verder zodat de eerste stoel weer vrij komt. In het begin is het even wennen, maar als dit eenmaal loopt dan kan de discussie redelijk vlot doorgaan. </a:t>
            </a:r>
          </a:p>
          <a:p>
            <a:r>
              <a:rPr lang="nl-NL" dirty="0"/>
              <a:t>Even oefenen</a:t>
            </a:r>
          </a:p>
          <a:p>
            <a:endParaRPr lang="nl-NL" dirty="0"/>
          </a:p>
        </p:txBody>
      </p:sp>
      <p:pic>
        <p:nvPicPr>
          <p:cNvPr id="7" name="Afbeelding 6">
            <a:extLst>
              <a:ext uri="{FF2B5EF4-FFF2-40B4-BE49-F238E27FC236}">
                <a16:creationId xmlns:a16="http://schemas.microsoft.com/office/drawing/2014/main" id="{53E21E48-84D2-4B72-89DC-568C742A7BCA}"/>
              </a:ext>
            </a:extLst>
          </p:cNvPr>
          <p:cNvPicPr>
            <a:picLocks noChangeAspect="1"/>
          </p:cNvPicPr>
          <p:nvPr/>
        </p:nvPicPr>
        <p:blipFill>
          <a:blip r:embed="rId2"/>
          <a:stretch>
            <a:fillRect/>
          </a:stretch>
        </p:blipFill>
        <p:spPr>
          <a:xfrm>
            <a:off x="8873412" y="3704253"/>
            <a:ext cx="3318588" cy="3158412"/>
          </a:xfrm>
          <a:prstGeom prst="rect">
            <a:avLst/>
          </a:prstGeom>
        </p:spPr>
      </p:pic>
    </p:spTree>
    <p:extLst>
      <p:ext uri="{BB962C8B-B14F-4D97-AF65-F5344CB8AC3E}">
        <p14:creationId xmlns:p14="http://schemas.microsoft.com/office/powerpoint/2010/main" val="1974278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019EF9-ED0F-49AF-AB84-5A2D05157FC8}"/>
              </a:ext>
            </a:extLst>
          </p:cNvPr>
          <p:cNvSpPr>
            <a:spLocks noGrp="1"/>
          </p:cNvSpPr>
          <p:nvPr>
            <p:ph type="title"/>
          </p:nvPr>
        </p:nvSpPr>
        <p:spPr/>
        <p:txBody>
          <a:bodyPr/>
          <a:lstStyle/>
          <a:p>
            <a:r>
              <a:rPr lang="nl-NL" dirty="0"/>
              <a:t>Inleiding door docent</a:t>
            </a:r>
          </a:p>
        </p:txBody>
      </p:sp>
      <p:sp>
        <p:nvSpPr>
          <p:cNvPr id="3" name="Tijdelijke aanduiding voor inhoud 2">
            <a:extLst>
              <a:ext uri="{FF2B5EF4-FFF2-40B4-BE49-F238E27FC236}">
                <a16:creationId xmlns:a16="http://schemas.microsoft.com/office/drawing/2014/main" id="{3585728A-774F-497D-BD9A-21C7647B11F4}"/>
              </a:ext>
            </a:extLst>
          </p:cNvPr>
          <p:cNvSpPr>
            <a:spLocks noGrp="1"/>
          </p:cNvSpPr>
          <p:nvPr>
            <p:ph idx="1"/>
          </p:nvPr>
        </p:nvSpPr>
        <p:spPr/>
        <p:txBody>
          <a:bodyPr/>
          <a:lstStyle/>
          <a:p>
            <a:r>
              <a:rPr lang="nl-NL" dirty="0"/>
              <a:t>Projecteer het krantenartikel op het digibord en laat de leerlingen lezen, of deel het artikel uit en geef hen even leestijd. (</a:t>
            </a:r>
            <a:r>
              <a:rPr lang="nl-NL" sz="1000" dirty="0"/>
              <a:t>bijlage 1: </a:t>
            </a:r>
            <a:r>
              <a:rPr lang="nl-NL" sz="1000" i="1" dirty="0">
                <a:solidFill>
                  <a:srgbClr val="333333"/>
                </a:solidFill>
                <a:effectLst/>
                <a:latin typeface="Arial" panose="020B0604020202020204" pitchFamily="34" charset="0"/>
                <a:ea typeface="Times New Roman" panose="02020603050405020304" pitchFamily="18" charset="0"/>
              </a:rPr>
              <a:t>Meer geld naar koningshuis, is dat uit te leggen in economisch zware tijden?)</a:t>
            </a:r>
            <a:endParaRPr lang="nl-NL" i="1" dirty="0"/>
          </a:p>
          <a:p>
            <a:endParaRPr lang="nl-NL" sz="1000" i="1" dirty="0">
              <a:solidFill>
                <a:srgbClr val="333333"/>
              </a:solidFill>
              <a:effectLst/>
              <a:latin typeface="Arial" panose="020B0604020202020204" pitchFamily="34" charset="0"/>
              <a:ea typeface="Times New Roman" panose="02020603050405020304" pitchFamily="18" charset="0"/>
            </a:endParaRPr>
          </a:p>
          <a:p>
            <a:endParaRPr lang="nl-NL" dirty="0"/>
          </a:p>
          <a:p>
            <a:endParaRPr lang="nl-NL" dirty="0"/>
          </a:p>
        </p:txBody>
      </p:sp>
      <p:pic>
        <p:nvPicPr>
          <p:cNvPr id="4" name="Afbeelding 3">
            <a:extLst>
              <a:ext uri="{FF2B5EF4-FFF2-40B4-BE49-F238E27FC236}">
                <a16:creationId xmlns:a16="http://schemas.microsoft.com/office/drawing/2014/main" id="{41664257-7DC4-4BC5-B15A-E8F908EA65C5}"/>
              </a:ext>
            </a:extLst>
          </p:cNvPr>
          <p:cNvPicPr>
            <a:picLocks noChangeAspect="1"/>
          </p:cNvPicPr>
          <p:nvPr/>
        </p:nvPicPr>
        <p:blipFill>
          <a:blip r:embed="rId2"/>
          <a:stretch>
            <a:fillRect/>
          </a:stretch>
        </p:blipFill>
        <p:spPr>
          <a:xfrm>
            <a:off x="3322154" y="2970676"/>
            <a:ext cx="5249111" cy="2950720"/>
          </a:xfrm>
          <a:prstGeom prst="rect">
            <a:avLst/>
          </a:prstGeom>
        </p:spPr>
      </p:pic>
    </p:spTree>
    <p:extLst>
      <p:ext uri="{BB962C8B-B14F-4D97-AF65-F5344CB8AC3E}">
        <p14:creationId xmlns:p14="http://schemas.microsoft.com/office/powerpoint/2010/main" val="1534287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294408-F475-4860-83DF-14566E156B30}"/>
              </a:ext>
            </a:extLst>
          </p:cNvPr>
          <p:cNvSpPr>
            <a:spLocks noGrp="1"/>
          </p:cNvSpPr>
          <p:nvPr>
            <p:ph type="title"/>
          </p:nvPr>
        </p:nvSpPr>
        <p:spPr/>
        <p:txBody>
          <a:bodyPr>
            <a:normAutofit fontScale="90000"/>
          </a:bodyPr>
          <a:lstStyle/>
          <a:p>
            <a:r>
              <a:rPr lang="nl-NL" sz="1600" i="1" dirty="0"/>
              <a:t>Stelling 1: </a:t>
            </a:r>
            <a:r>
              <a:rPr lang="nl-NL" b="1" dirty="0">
                <a:solidFill>
                  <a:srgbClr val="333333"/>
                </a:solidFill>
                <a:latin typeface="Arial" panose="020B0604020202020204" pitchFamily="34" charset="0"/>
                <a:ea typeface="Times New Roman" panose="02020603050405020304" pitchFamily="18" charset="0"/>
              </a:rPr>
              <a:t>Meer geld naar koningshuis, is dat uit te leggen in economisch zware tijden?</a:t>
            </a:r>
            <a:br>
              <a:rPr lang="nl-NL" b="1" dirty="0">
                <a:latin typeface="Times New Roman" panose="02020603050405020304" pitchFamily="18" charset="0"/>
                <a:ea typeface="Times New Roman" panose="02020603050405020304" pitchFamily="18" charset="0"/>
              </a:rPr>
            </a:br>
            <a:endParaRPr lang="nl-NL" dirty="0"/>
          </a:p>
        </p:txBody>
      </p:sp>
      <p:sp>
        <p:nvSpPr>
          <p:cNvPr id="3" name="Tijdelijke aanduiding voor inhoud 2">
            <a:extLst>
              <a:ext uri="{FF2B5EF4-FFF2-40B4-BE49-F238E27FC236}">
                <a16:creationId xmlns:a16="http://schemas.microsoft.com/office/drawing/2014/main" id="{309B28BC-601B-4D87-B3F3-738407584847}"/>
              </a:ext>
            </a:extLst>
          </p:cNvPr>
          <p:cNvSpPr>
            <a:spLocks noGrp="1"/>
          </p:cNvSpPr>
          <p:nvPr>
            <p:ph idx="1"/>
          </p:nvPr>
        </p:nvSpPr>
        <p:spPr/>
        <p:txBody>
          <a:bodyPr/>
          <a:lstStyle/>
          <a:p>
            <a:r>
              <a:rPr lang="nl-NL" i="1" u="sng" dirty="0"/>
              <a:t>Betrokken partijen</a:t>
            </a:r>
            <a:r>
              <a:rPr lang="nl-NL" dirty="0"/>
              <a:t>:</a:t>
            </a:r>
          </a:p>
          <a:p>
            <a:r>
              <a:rPr lang="nl-NL" dirty="0"/>
              <a:t>De overheid die de hoogte van de vergoeding van het koningshuis grondwettelijk heeft vastgelegd</a:t>
            </a:r>
          </a:p>
          <a:p>
            <a:r>
              <a:rPr lang="nl-NL" dirty="0"/>
              <a:t>Het koningshuis en personeel</a:t>
            </a:r>
          </a:p>
          <a:p>
            <a:r>
              <a:rPr lang="nl-NL" dirty="0"/>
              <a:t>Mensen die onder het bestaansminimum zijn gekomen door Corona/werkloosheid.</a:t>
            </a:r>
          </a:p>
          <a:p>
            <a:r>
              <a:rPr lang="nl-NL" dirty="0"/>
              <a:t>De belastingbetalende Nederlanders</a:t>
            </a:r>
          </a:p>
          <a:p>
            <a:endParaRPr lang="nl-NL" dirty="0"/>
          </a:p>
          <a:p>
            <a:endParaRPr lang="nl-NL" dirty="0"/>
          </a:p>
          <a:p>
            <a:endParaRPr lang="nl-NL" dirty="0"/>
          </a:p>
        </p:txBody>
      </p:sp>
    </p:spTree>
    <p:extLst>
      <p:ext uri="{BB962C8B-B14F-4D97-AF65-F5344CB8AC3E}">
        <p14:creationId xmlns:p14="http://schemas.microsoft.com/office/powerpoint/2010/main" val="3322687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74A8B7-6826-41E9-9BA7-41397961C2AF}"/>
              </a:ext>
            </a:extLst>
          </p:cNvPr>
          <p:cNvSpPr>
            <a:spLocks noGrp="1"/>
          </p:cNvSpPr>
          <p:nvPr>
            <p:ph type="title"/>
          </p:nvPr>
        </p:nvSpPr>
        <p:spPr>
          <a:xfrm>
            <a:off x="1294362" y="151376"/>
            <a:ext cx="9603275" cy="1049235"/>
          </a:xfrm>
        </p:spPr>
        <p:txBody>
          <a:bodyPr/>
          <a:lstStyle/>
          <a:p>
            <a:r>
              <a:rPr lang="nl-NL" dirty="0"/>
              <a:t>Begrootte kosten voor een president</a:t>
            </a:r>
          </a:p>
        </p:txBody>
      </p:sp>
      <p:pic>
        <p:nvPicPr>
          <p:cNvPr id="5" name="Tijdelijke aanduiding voor inhoud 4">
            <a:extLst>
              <a:ext uri="{FF2B5EF4-FFF2-40B4-BE49-F238E27FC236}">
                <a16:creationId xmlns:a16="http://schemas.microsoft.com/office/drawing/2014/main" id="{05B083D2-E5B4-4749-ADC4-5BE1D11BC7A1}"/>
              </a:ext>
            </a:extLst>
          </p:cNvPr>
          <p:cNvPicPr>
            <a:picLocks noGrp="1" noChangeAspect="1"/>
          </p:cNvPicPr>
          <p:nvPr>
            <p:ph idx="1"/>
          </p:nvPr>
        </p:nvPicPr>
        <p:blipFill>
          <a:blip r:embed="rId2"/>
          <a:stretch>
            <a:fillRect/>
          </a:stretch>
        </p:blipFill>
        <p:spPr>
          <a:xfrm>
            <a:off x="3348134" y="649222"/>
            <a:ext cx="5495731" cy="6057402"/>
          </a:xfrm>
        </p:spPr>
      </p:pic>
    </p:spTree>
    <p:extLst>
      <p:ext uri="{BB962C8B-B14F-4D97-AF65-F5344CB8AC3E}">
        <p14:creationId xmlns:p14="http://schemas.microsoft.com/office/powerpoint/2010/main" val="4283719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BEFDF8-A66C-49F1-841A-F0E1C7186418}"/>
              </a:ext>
            </a:extLst>
          </p:cNvPr>
          <p:cNvSpPr>
            <a:spLocks noGrp="1"/>
          </p:cNvSpPr>
          <p:nvPr>
            <p:ph type="title"/>
          </p:nvPr>
        </p:nvSpPr>
        <p:spPr/>
        <p:txBody>
          <a:bodyPr>
            <a:normAutofit fontScale="90000"/>
          </a:bodyPr>
          <a:lstStyle/>
          <a:p>
            <a:r>
              <a:rPr lang="nl-NL" sz="1600" i="1" dirty="0"/>
              <a:t>Stelling 2: </a:t>
            </a:r>
            <a:r>
              <a:rPr lang="nl-NL" sz="2900" b="1" dirty="0">
                <a:solidFill>
                  <a:srgbClr val="333333"/>
                </a:solidFill>
                <a:latin typeface="Arial" panose="020B0604020202020204" pitchFamily="34" charset="0"/>
              </a:rPr>
              <a:t>Willen we het koningshuis aanhouden (gaat over per erfenis) of gaan we liever over naar een (democratisch gekozen) president?</a:t>
            </a:r>
            <a:br>
              <a:rPr lang="nl-NL" sz="1800" dirty="0">
                <a:effectLst/>
                <a:latin typeface="Calibri" panose="020F0502020204030204" pitchFamily="34" charset="0"/>
                <a:ea typeface="Calibri" panose="020F0502020204030204" pitchFamily="34" charset="0"/>
                <a:cs typeface="Times New Roman" panose="02020603050405020304" pitchFamily="18" charset="0"/>
              </a:rPr>
            </a:br>
            <a:endParaRPr lang="nl-NL" dirty="0"/>
          </a:p>
        </p:txBody>
      </p:sp>
      <p:sp>
        <p:nvSpPr>
          <p:cNvPr id="3" name="Tijdelijke aanduiding voor inhoud 2">
            <a:extLst>
              <a:ext uri="{FF2B5EF4-FFF2-40B4-BE49-F238E27FC236}">
                <a16:creationId xmlns:a16="http://schemas.microsoft.com/office/drawing/2014/main" id="{90C6F396-A9BD-4934-8D7F-EB4EC89153A4}"/>
              </a:ext>
            </a:extLst>
          </p:cNvPr>
          <p:cNvSpPr>
            <a:spLocks noGrp="1"/>
          </p:cNvSpPr>
          <p:nvPr>
            <p:ph idx="1"/>
          </p:nvPr>
        </p:nvSpPr>
        <p:spPr/>
        <p:txBody>
          <a:bodyPr/>
          <a:lstStyle/>
          <a:p>
            <a:r>
              <a:rPr lang="nl-NL" i="1" u="sng" dirty="0"/>
              <a:t>Betrokken partijen</a:t>
            </a:r>
            <a:r>
              <a:rPr lang="nl-NL" dirty="0"/>
              <a:t>:</a:t>
            </a:r>
          </a:p>
          <a:p>
            <a:r>
              <a:rPr lang="nl-NL" dirty="0"/>
              <a:t>Het presidentieel personeel</a:t>
            </a:r>
          </a:p>
          <a:p>
            <a:r>
              <a:rPr lang="nl-NL" dirty="0"/>
              <a:t>De belastingbetalende Nederlanders</a:t>
            </a:r>
          </a:p>
          <a:p>
            <a:r>
              <a:rPr lang="nl-NL" dirty="0"/>
              <a:t>Wie betaald de te maken kosten voor een steeds terugkerende verkiezingscampagne?</a:t>
            </a:r>
          </a:p>
          <a:p>
            <a:endParaRPr lang="nl-NL" dirty="0"/>
          </a:p>
        </p:txBody>
      </p:sp>
    </p:spTree>
    <p:extLst>
      <p:ext uri="{BB962C8B-B14F-4D97-AF65-F5344CB8AC3E}">
        <p14:creationId xmlns:p14="http://schemas.microsoft.com/office/powerpoint/2010/main" val="784583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806766-A572-48D7-BAEB-217A448EF913}"/>
              </a:ext>
            </a:extLst>
          </p:cNvPr>
          <p:cNvSpPr>
            <a:spLocks noGrp="1"/>
          </p:cNvSpPr>
          <p:nvPr>
            <p:ph type="title"/>
          </p:nvPr>
        </p:nvSpPr>
        <p:spPr/>
        <p:txBody>
          <a:bodyPr/>
          <a:lstStyle/>
          <a:p>
            <a:r>
              <a:rPr lang="nl-NL" dirty="0"/>
              <a:t>Reflectie</a:t>
            </a:r>
          </a:p>
        </p:txBody>
      </p:sp>
      <p:sp>
        <p:nvSpPr>
          <p:cNvPr id="3" name="Tijdelijke aanduiding voor inhoud 2">
            <a:extLst>
              <a:ext uri="{FF2B5EF4-FFF2-40B4-BE49-F238E27FC236}">
                <a16:creationId xmlns:a16="http://schemas.microsoft.com/office/drawing/2014/main" id="{348B79E1-F813-4D89-9EE8-14E6D629835E}"/>
              </a:ext>
            </a:extLst>
          </p:cNvPr>
          <p:cNvSpPr>
            <a:spLocks noGrp="1"/>
          </p:cNvSpPr>
          <p:nvPr>
            <p:ph idx="1"/>
          </p:nvPr>
        </p:nvSpPr>
        <p:spPr/>
        <p:txBody>
          <a:bodyPr/>
          <a:lstStyle/>
          <a:p>
            <a:pPr>
              <a:lnSpc>
                <a:spcPct val="107000"/>
              </a:lnSpc>
              <a:spcAft>
                <a:spcPts val="800"/>
              </a:spcAft>
            </a:pPr>
            <a:r>
              <a:rPr lang="nl-NL" sz="1800" i="1" dirty="0">
                <a:effectLst/>
                <a:latin typeface="Calibri" panose="020F0502020204030204" pitchFamily="34" charset="0"/>
                <a:ea typeface="Calibri" panose="020F0502020204030204" pitchFamily="34" charset="0"/>
                <a:cs typeface="Times New Roman" panose="02020603050405020304" pitchFamily="18" charset="0"/>
              </a:rPr>
              <a:t>Samenvattend:</a:t>
            </a:r>
          </a:p>
          <a:p>
            <a:pPr>
              <a:lnSpc>
                <a:spcPct val="107000"/>
              </a:lnSpc>
              <a:spcAft>
                <a:spcPts val="800"/>
              </a:spcAft>
            </a:pPr>
            <a:r>
              <a:rPr lang="nl-NL" sz="1800" dirty="0">
                <a:latin typeface="Calibri" panose="020F0502020204030204" pitchFamily="34" charset="0"/>
                <a:ea typeface="Calibri" panose="020F0502020204030204" pitchFamily="34" charset="0"/>
                <a:cs typeface="Times New Roman" panose="02020603050405020304" pitchFamily="18" charset="0"/>
              </a:rPr>
              <a:t>h</a:t>
            </a:r>
            <a:r>
              <a:rPr lang="nl-NL" sz="1800" dirty="0">
                <a:effectLst/>
                <a:latin typeface="Calibri" panose="020F0502020204030204" pitchFamily="34" charset="0"/>
                <a:ea typeface="Calibri" panose="020F0502020204030204" pitchFamily="34" charset="0"/>
                <a:cs typeface="Times New Roman" panose="02020603050405020304" pitchFamily="18" charset="0"/>
              </a:rPr>
              <a:t>et verloop van de discussie; </a:t>
            </a:r>
          </a:p>
          <a:p>
            <a:pPr>
              <a:lnSpc>
                <a:spcPct val="107000"/>
              </a:lnSpc>
              <a:spcAft>
                <a:spcPts val="800"/>
              </a:spcAft>
            </a:pPr>
            <a:r>
              <a:rPr lang="nl-NL" sz="1800" dirty="0">
                <a:effectLst/>
                <a:latin typeface="Calibri" panose="020F0502020204030204" pitchFamily="34" charset="0"/>
                <a:ea typeface="Calibri" panose="020F0502020204030204" pitchFamily="34" charset="0"/>
                <a:cs typeface="Times New Roman" panose="02020603050405020304" pitchFamily="18" charset="0"/>
              </a:rPr>
              <a:t>argumenten die een nieuwe kijk geven op het onderwerp?</a:t>
            </a:r>
            <a:endParaRPr lang="nl-NL" dirty="0"/>
          </a:p>
        </p:txBody>
      </p:sp>
    </p:spTree>
    <p:extLst>
      <p:ext uri="{BB962C8B-B14F-4D97-AF65-F5344CB8AC3E}">
        <p14:creationId xmlns:p14="http://schemas.microsoft.com/office/powerpoint/2010/main" val="3899304847"/>
      </p:ext>
    </p:extLst>
  </p:cSld>
  <p:clrMapOvr>
    <a:masterClrMapping/>
  </p:clrMapOvr>
</p:sld>
</file>

<file path=ppt/theme/theme1.xml><?xml version="1.0" encoding="utf-8"?>
<a:theme xmlns:a="http://schemas.openxmlformats.org/drawingml/2006/main" name="Galerie">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TM10001114[[fn=Galerie]]</Template>
  <TotalTime>94</TotalTime>
  <Words>292</Words>
  <Application>Microsoft Office PowerPoint</Application>
  <PresentationFormat>Breedbeeld</PresentationFormat>
  <Paragraphs>27</Paragraphs>
  <Slides>7</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7</vt:i4>
      </vt:variant>
    </vt:vector>
  </HeadingPairs>
  <TitlesOfParts>
    <vt:vector size="12" baseType="lpstr">
      <vt:lpstr>Arial</vt:lpstr>
      <vt:lpstr>Calibri</vt:lpstr>
      <vt:lpstr>Gill Sans MT</vt:lpstr>
      <vt:lpstr>Times New Roman</vt:lpstr>
      <vt:lpstr>Galerie</vt:lpstr>
      <vt:lpstr> </vt:lpstr>
      <vt:lpstr>Werkvorm: Inspringdiscussie</vt:lpstr>
      <vt:lpstr>Inleiding door docent</vt:lpstr>
      <vt:lpstr>Stelling 1: Meer geld naar koningshuis, is dat uit te leggen in economisch zware tijden? </vt:lpstr>
      <vt:lpstr>Begrootte kosten voor een president</vt:lpstr>
      <vt:lpstr>Stelling 2: Willen we het koningshuis aanhouden (gaat over per erfenis) of gaan we liever over naar een (democratisch gekozen) president? </vt:lpstr>
      <vt:lpstr>Reflectie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Snellaars A.</dc:creator>
  <cp:lastModifiedBy>Stuijk J.</cp:lastModifiedBy>
  <cp:revision>5</cp:revision>
  <dcterms:created xsi:type="dcterms:W3CDTF">2020-10-13T12:41:35Z</dcterms:created>
  <dcterms:modified xsi:type="dcterms:W3CDTF">2020-10-26T08:33:33Z</dcterms:modified>
</cp:coreProperties>
</file>